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3" r:id="rId4"/>
    <p:sldId id="260" r:id="rId5"/>
    <p:sldId id="263" r:id="rId6"/>
    <p:sldId id="264" r:id="rId7"/>
    <p:sldId id="258" r:id="rId8"/>
    <p:sldId id="262" r:id="rId9"/>
    <p:sldId id="276" r:id="rId10"/>
    <p:sldId id="286" r:id="rId11"/>
    <p:sldId id="269" r:id="rId12"/>
    <p:sldId id="268" r:id="rId13"/>
    <p:sldId id="267" r:id="rId14"/>
    <p:sldId id="270" r:id="rId15"/>
    <p:sldId id="271" r:id="rId16"/>
    <p:sldId id="287" r:id="rId17"/>
    <p:sldId id="282" r:id="rId18"/>
    <p:sldId id="280" r:id="rId19"/>
    <p:sldId id="279" r:id="rId20"/>
    <p:sldId id="284" r:id="rId21"/>
    <p:sldId id="285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415"/>
    <a:srgbClr val="EE9512"/>
    <a:srgbClr val="FFCC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09" autoAdjust="0"/>
  </p:normalViewPr>
  <p:slideViewPr>
    <p:cSldViewPr>
      <p:cViewPr>
        <p:scale>
          <a:sx n="75" d="100"/>
          <a:sy n="75" d="100"/>
        </p:scale>
        <p:origin x="-2028" y="-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E19F5-0B07-48AC-9ACE-A128C5C67434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EF4C3-EE24-4188-8B88-E0140AC5B3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當時，印度是英國的殖民地，有很多英國人坐船來印度開發，也從英國運來了淡色啤酒。</a:t>
            </a:r>
            <a:endParaRPr lang="en-US" altLang="zh-TW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為了讓啤酒在長途航行中得以保存，他們在啤酒裡加入大量具有防腐效果的啤酒花，而成為帶有苦味的啤酒，酒精濃度也</a:t>
            </a:r>
            <a:r>
              <a:rPr lang="zh-TW" alt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偏高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EF4C3-EE24-4188-8B88-E0140AC5B337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E1CEF-FB1D-4AFF-B645-9F92D6BEB1BD}" type="datetimeFigureOut">
              <a:rPr lang="zh-TW" altLang="en-US" smtClean="0"/>
              <a:pPr/>
              <a:t>2018/2/9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7756-2EB9-4EC9-BEAA-9068F39C4E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slide" Target="slide21.xml"/><Relationship Id="rId4" Type="http://schemas.openxmlformats.org/officeDocument/2006/relationships/image" Target="../media/image11.png"/><Relationship Id="rId9" Type="http://schemas.openxmlformats.org/officeDocument/2006/relationships/slide" Target="slide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精釀啤酒簡介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550912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Eason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88632"/>
          </a:xfrm>
        </p:spPr>
        <p:txBody>
          <a:bodyPr>
            <a:normAutofit/>
          </a:bodyPr>
          <a:lstStyle/>
          <a:p>
            <a:r>
              <a:rPr lang="zh-TW" altLang="en-US" sz="2000" b="1" dirty="0" smtClean="0">
                <a:latin typeface="Calibri" pitchFamily="34" charset="0"/>
                <a:ea typeface="微軟正黑體" pitchFamily="34" charset="-120"/>
              </a:rPr>
              <a:t>生啤酒 </a:t>
            </a:r>
            <a:r>
              <a:rPr lang="en-US" altLang="zh-TW" sz="2000" b="1" dirty="0" err="1" smtClean="0">
                <a:latin typeface="Calibri" pitchFamily="34" charset="0"/>
                <a:ea typeface="微軟正黑體" pitchFamily="34" charset="-120"/>
              </a:rPr>
              <a:t>vs</a:t>
            </a:r>
            <a:r>
              <a:rPr lang="en-US" altLang="zh-TW" sz="2000" b="1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zh-TW" altLang="en-US" sz="2000" b="1" dirty="0" smtClean="0">
                <a:latin typeface="Calibri" pitchFamily="34" charset="0"/>
                <a:ea typeface="微軟正黑體" pitchFamily="34" charset="-120"/>
              </a:rPr>
              <a:t>熟啤酒？</a:t>
            </a:r>
            <a:endParaRPr lang="en-US" altLang="zh-TW" sz="2000" b="1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sz="1600" b="1" u="sng" dirty="0" smtClean="0">
                <a:latin typeface="Calibri" pitchFamily="34" charset="0"/>
                <a:ea typeface="微軟正黑體" pitchFamily="34" charset="-120"/>
              </a:rPr>
              <a:t>熟啤酒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：啤酒釀造完後，為防止啤酒在運輸儲存過程中變質，需要一些高溫處理，殺死啤酒中的酵母與雜菌，這就是所謂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【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熟啤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】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。普通啤酒通常都是熟啤，酒中酵母已被加溫殺死，不會繼續發酵，穩定性更好。這種啤酒密封后可以保存很長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時間，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但高溫對啤酒口感的影響較大。</a:t>
            </a:r>
          </a:p>
          <a:p>
            <a:pPr lvl="1"/>
            <a:r>
              <a:rPr lang="zh-TW" altLang="en-US" sz="1600" b="1" u="sng" dirty="0" smtClean="0">
                <a:latin typeface="Calibri" pitchFamily="34" charset="0"/>
                <a:ea typeface="微軟正黑體" pitchFamily="34" charset="-120"/>
              </a:rPr>
              <a:t>生啤酒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：如果不經過殺菌處理，酒中還含有活的酵母菌，是為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【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生啤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】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，這種啤酒保質期非常短，一般就地銷售。不過，生啤由於沒有經過熱殺菌處理，能夠更好地保留啤酒的風味，所以，很多人都覺得純生啤酒風味好、更好喝。</a:t>
            </a:r>
          </a:p>
          <a:p>
            <a:endParaRPr lang="en-US" altLang="zh-TW" sz="2000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Calibri" pitchFamily="34" charset="0"/>
                <a:ea typeface="微軟正黑體" pitchFamily="34" charset="-120"/>
              </a:rPr>
              <a:t>黑啤酒？</a:t>
            </a:r>
            <a:endParaRPr lang="en-US" altLang="zh-TW" sz="2000" b="1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烘焙過的麥芽，提供苦巧克力味、咖啡香味、深色度。</a:t>
            </a:r>
            <a:endParaRPr lang="en-US" altLang="zh-TW" sz="1600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endParaRPr lang="en-US" altLang="zh-TW" sz="1600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Calibri" pitchFamily="34" charset="0"/>
                <a:ea typeface="微軟正黑體" pitchFamily="34" charset="-120"/>
              </a:rPr>
              <a:t>第一道麥汁 </a:t>
            </a:r>
            <a:r>
              <a:rPr lang="en-US" altLang="zh-TW" sz="2000" b="1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sz="2000" b="1" dirty="0" smtClean="0">
                <a:latin typeface="Calibri" pitchFamily="34" charset="0"/>
                <a:ea typeface="微軟正黑體" pitchFamily="34" charset="-120"/>
              </a:rPr>
              <a:t>一番榨</a:t>
            </a:r>
            <a:r>
              <a:rPr lang="en-US" altLang="zh-TW" sz="2000" b="1" dirty="0" smtClean="0">
                <a:latin typeface="Calibri" pitchFamily="34" charset="0"/>
                <a:ea typeface="微軟正黑體" pitchFamily="34" charset="-120"/>
              </a:rPr>
              <a:t>)</a:t>
            </a:r>
            <a:r>
              <a:rPr lang="zh-TW" altLang="en-US" sz="2000" b="1" dirty="0" smtClean="0">
                <a:latin typeface="Calibri" pitchFamily="34" charset="0"/>
                <a:ea typeface="微軟正黑體" pitchFamily="34" charset="-120"/>
              </a:rPr>
              <a:t>？</a:t>
            </a:r>
            <a:endParaRPr lang="en-US" altLang="zh-TW" sz="2000" b="1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糖化後只萃取麥汁過濾第一次流出的麥汁（一番搾）釀造而成的。「一番搾」最大的特色是由麥殼釋出的單寧酸比例較少，較不苦澀。因此造就了爽口、順暢、高級、甘醇的口感特色。 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『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二番搾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』 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是濾過一次的麥糊渣再加熱水，又一次濾出的麥汁。含單寧酸比例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…</a:t>
            </a:r>
            <a:endParaRPr lang="zh-TW" altLang="en-US" sz="1600" dirty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212976"/>
            <a:ext cx="2262858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6388" y="166687"/>
            <a:ext cx="5950248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563888" y="3284984"/>
            <a:ext cx="3888432" cy="7920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經典拉格，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清爽、麥香重、閃過一絲蜂蜜香氣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238" y="189360"/>
            <a:ext cx="5338920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707904" y="4293096"/>
            <a:ext cx="3888432" cy="7920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小麥啤酒，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小麥香氣外，帶著豐富的酒花香味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050" y="189360"/>
            <a:ext cx="5607184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563888" y="3284984"/>
            <a:ext cx="3888432" cy="7920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酒花香氣明顯，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入喉後帶著苦甘香味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77664"/>
            <a:ext cx="5400000" cy="563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436096" y="322198"/>
            <a:ext cx="3672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 smtClean="0">
                <a:latin typeface="Calibri" pitchFamily="34" charset="0"/>
                <a:ea typeface="微軟正黑體" pitchFamily="34" charset="-120"/>
              </a:rPr>
              <a:t>目前存在的 </a:t>
            </a:r>
            <a:r>
              <a:rPr lang="en-US" altLang="zh-TW" sz="1400" dirty="0" err="1" smtClean="0">
                <a:latin typeface="Calibri" pitchFamily="34" charset="0"/>
                <a:ea typeface="微軟正黑體" pitchFamily="34" charset="-120"/>
              </a:rPr>
              <a:t>Trappist</a:t>
            </a:r>
            <a:r>
              <a:rPr lang="zh-TW" altLang="en-US" sz="1400" dirty="0" smtClean="0">
                <a:latin typeface="Calibri" pitchFamily="34" charset="0"/>
                <a:ea typeface="微軟正黑體" pitchFamily="34" charset="-120"/>
              </a:rPr>
              <a:t>釀酒廠有</a:t>
            </a:r>
            <a:r>
              <a:rPr lang="en-US" altLang="zh-TW" sz="1400" dirty="0" smtClean="0">
                <a:latin typeface="Calibri" pitchFamily="34" charset="0"/>
                <a:ea typeface="微軟正黑體" pitchFamily="34" charset="-120"/>
              </a:rPr>
              <a:t>6</a:t>
            </a:r>
            <a:r>
              <a:rPr lang="zh-TW" altLang="en-US" sz="1400" dirty="0" smtClean="0">
                <a:latin typeface="Calibri" pitchFamily="34" charset="0"/>
                <a:ea typeface="微軟正黑體" pitchFamily="34" charset="-120"/>
              </a:rPr>
              <a:t>間：</a:t>
            </a:r>
            <a:r>
              <a:rPr lang="en-US" altLang="zh-TW" sz="1400" b="1" dirty="0" err="1" smtClean="0">
                <a:latin typeface="Calibri" pitchFamily="34" charset="0"/>
                <a:ea typeface="微軟正黑體" pitchFamily="34" charset="-120"/>
              </a:rPr>
              <a:t>Orval</a:t>
            </a:r>
            <a:r>
              <a:rPr lang="zh-TW" altLang="en-US" sz="1400" b="1" dirty="0" smtClean="0">
                <a:latin typeface="Calibri" pitchFamily="34" charset="0"/>
                <a:ea typeface="微軟正黑體" pitchFamily="34" charset="-120"/>
              </a:rPr>
              <a:t>、</a:t>
            </a:r>
            <a:r>
              <a:rPr lang="en-US" altLang="zh-TW" sz="1400" b="1" dirty="0" err="1" smtClean="0">
                <a:latin typeface="Calibri" pitchFamily="34" charset="0"/>
                <a:ea typeface="微軟正黑體" pitchFamily="34" charset="-120"/>
              </a:rPr>
              <a:t>Chimay</a:t>
            </a:r>
            <a:r>
              <a:rPr lang="zh-TW" altLang="en-US" sz="1400" b="1" dirty="0" smtClean="0">
                <a:latin typeface="Calibri" pitchFamily="34" charset="0"/>
                <a:ea typeface="微軟正黑體" pitchFamily="34" charset="-120"/>
              </a:rPr>
              <a:t>、</a:t>
            </a:r>
            <a:r>
              <a:rPr lang="en-US" altLang="zh-TW" sz="1400" b="1" dirty="0" err="1" smtClean="0">
                <a:latin typeface="Calibri" pitchFamily="34" charset="0"/>
                <a:ea typeface="微軟正黑體" pitchFamily="34" charset="-120"/>
              </a:rPr>
              <a:t>Westmalle</a:t>
            </a:r>
            <a:r>
              <a:rPr lang="zh-TW" altLang="en-US" sz="1400" b="1" dirty="0" smtClean="0">
                <a:latin typeface="Calibri" pitchFamily="34" charset="0"/>
                <a:ea typeface="微軟正黑體" pitchFamily="34" charset="-120"/>
              </a:rPr>
              <a:t>、</a:t>
            </a:r>
            <a:r>
              <a:rPr lang="en-US" altLang="zh-TW" sz="1400" b="1" dirty="0" err="1" smtClean="0">
                <a:solidFill>
                  <a:srgbClr val="0070C0"/>
                </a:solidFill>
                <a:latin typeface="Calibri" pitchFamily="34" charset="0"/>
                <a:ea typeface="微軟正黑體" pitchFamily="34" charset="-120"/>
              </a:rPr>
              <a:t>Rochefort</a:t>
            </a:r>
            <a:r>
              <a:rPr lang="zh-TW" altLang="en-US" sz="1400" b="1" dirty="0" smtClean="0">
                <a:latin typeface="Calibri" pitchFamily="34" charset="0"/>
                <a:ea typeface="微軟正黑體" pitchFamily="34" charset="-120"/>
              </a:rPr>
              <a:t>，</a:t>
            </a:r>
            <a:r>
              <a:rPr lang="en-US" altLang="zh-TW" sz="1400" b="1" dirty="0" err="1" smtClean="0">
                <a:latin typeface="Calibri" pitchFamily="34" charset="0"/>
                <a:ea typeface="微軟正黑體" pitchFamily="34" charset="-120"/>
              </a:rPr>
              <a:t>Achel</a:t>
            </a:r>
            <a:r>
              <a:rPr lang="en-US" altLang="zh-TW" sz="1400" b="1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zh-TW" altLang="en-US" sz="1400" b="1" dirty="0" smtClean="0">
                <a:latin typeface="Calibri" pitchFamily="34" charset="0"/>
                <a:ea typeface="微軟正黑體" pitchFamily="34" charset="-120"/>
              </a:rPr>
              <a:t>與 </a:t>
            </a:r>
            <a:r>
              <a:rPr lang="en-US" altLang="zh-TW" sz="1400" b="1" dirty="0" err="1" smtClean="0">
                <a:latin typeface="Calibri" pitchFamily="34" charset="0"/>
                <a:ea typeface="微軟正黑體" pitchFamily="34" charset="-120"/>
              </a:rPr>
              <a:t>Westeteren</a:t>
            </a:r>
            <a:r>
              <a:rPr lang="zh-TW" altLang="en-US" sz="1400" dirty="0" smtClean="0">
                <a:latin typeface="Calibri" pitchFamily="34" charset="0"/>
                <a:ea typeface="微軟正黑體" pitchFamily="34" charset="-120"/>
              </a:rPr>
              <a:t>，是最具特色的比利時啤酒寶藏，也是世界上僅存的以釀啤酒為業的修道院。</a:t>
            </a:r>
            <a:endParaRPr lang="en-US" altLang="zh-TW" sz="1400" dirty="0" smtClean="0">
              <a:latin typeface="Calibri" pitchFamily="34" charset="0"/>
              <a:ea typeface="微軟正黑體" pitchFamily="34" charset="-120"/>
            </a:endParaRPr>
          </a:p>
          <a:p>
            <a:endParaRPr lang="en-US" altLang="zh-TW" sz="1400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nn-NO" altLang="zh-TW" sz="1400" dirty="0" smtClean="0">
                <a:latin typeface="Calibri" pitchFamily="34" charset="0"/>
                <a:ea typeface="微軟正黑體" pitchFamily="34" charset="-120"/>
              </a:rPr>
              <a:t>Trappist Beers </a:t>
            </a:r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修道院由僧侶釀造的啤酒</a:t>
            </a:r>
            <a:endParaRPr lang="en-US" altLang="zh-TW" sz="1400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啤酒想要通過修道院認證需要滿足三個條件：</a:t>
            </a:r>
          </a:p>
          <a:p>
            <a:r>
              <a:rPr lang="nn-NO" altLang="zh-TW" sz="1400" dirty="0" smtClean="0">
                <a:latin typeface="Calibri" pitchFamily="34" charset="0"/>
                <a:ea typeface="微軟正黑體" pitchFamily="34" charset="-120"/>
              </a:rPr>
              <a:t>1.</a:t>
            </a:r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啤酒廠要在修道院內；</a:t>
            </a:r>
          </a:p>
          <a:p>
            <a:r>
              <a:rPr lang="nn-NO" altLang="zh-TW" sz="1400" dirty="0" smtClean="0">
                <a:latin typeface="Calibri" pitchFamily="34" charset="0"/>
                <a:ea typeface="微軟正黑體" pitchFamily="34" charset="-120"/>
              </a:rPr>
              <a:t>2.</a:t>
            </a:r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院內的僧侶必須在酒廠生產策略發揮作用</a:t>
            </a:r>
          </a:p>
          <a:p>
            <a:r>
              <a:rPr lang="nn-NO" altLang="zh-TW" sz="1400" dirty="0" smtClean="0">
                <a:latin typeface="Calibri" pitchFamily="34" charset="0"/>
                <a:ea typeface="微軟正黑體" pitchFamily="34" charset="-120"/>
              </a:rPr>
              <a:t>3.</a:t>
            </a:r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啤酒所得利潤用於支持修道院和社會活動。</a:t>
            </a:r>
          </a:p>
          <a:p>
            <a:endParaRPr lang="en-US" altLang="zh-TW" sz="1400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條件苛刻，所以到目前為止只有</a:t>
            </a:r>
            <a:r>
              <a:rPr lang="nn-NO" altLang="zh-TW" sz="1400" dirty="0" smtClean="0">
                <a:latin typeface="Calibri" pitchFamily="34" charset="0"/>
                <a:ea typeface="微軟正黑體" pitchFamily="34" charset="-120"/>
              </a:rPr>
              <a:t>7</a:t>
            </a:r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家修道院符合資格，其中六家在比利時，另一家在荷蘭。</a:t>
            </a:r>
            <a:endParaRPr lang="en-US" altLang="zh-TW" sz="1400" dirty="0" smtClean="0">
              <a:latin typeface="Calibri" pitchFamily="34" charset="0"/>
              <a:ea typeface="微軟正黑體" pitchFamily="34" charset="-120"/>
            </a:endParaRPr>
          </a:p>
          <a:p>
            <a:endParaRPr lang="zh-TW" altLang="nn-NO" sz="1400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nn-NO" altLang="zh-TW" sz="1400" dirty="0" smtClean="0">
                <a:latin typeface="Calibri" pitchFamily="34" charset="0"/>
                <a:ea typeface="微軟正黑體" pitchFamily="34" charset="-120"/>
              </a:rPr>
              <a:t>Trappist</a:t>
            </a:r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彼此的共同點是：</a:t>
            </a:r>
            <a:endParaRPr lang="en-US" altLang="zh-TW" sz="1400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採用上層發酵法、高酒精濃度、經過</a:t>
            </a:r>
            <a:r>
              <a:rPr lang="nn-NO" altLang="zh-TW" sz="1400" dirty="0" smtClean="0">
                <a:latin typeface="Calibri" pitchFamily="34" charset="0"/>
                <a:ea typeface="微軟正黑體" pitchFamily="34" charset="-120"/>
              </a:rPr>
              <a:t>2</a:t>
            </a:r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到</a:t>
            </a:r>
            <a:r>
              <a:rPr lang="nn-NO" altLang="zh-TW" sz="1400" dirty="0" smtClean="0">
                <a:latin typeface="Calibri" pitchFamily="34" charset="0"/>
                <a:ea typeface="微軟正黑體" pitchFamily="34" charset="-120"/>
              </a:rPr>
              <a:t>3</a:t>
            </a:r>
            <a:r>
              <a:rPr lang="zh-TW" altLang="nn-NO" sz="1400" dirty="0" smtClean="0">
                <a:latin typeface="Calibri" pitchFamily="34" charset="0"/>
                <a:ea typeface="微軟正黑體" pitchFamily="34" charset="-120"/>
              </a:rPr>
              <a:t>次瓶內發酵、全程手工製作。</a:t>
            </a:r>
            <a:endParaRPr lang="en-US" altLang="zh-TW" sz="1400" dirty="0" smtClean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67711"/>
            <a:ext cx="5940152" cy="2590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932040" y="4221088"/>
            <a:ext cx="3888432" cy="7920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修道院黑啤酒，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酒色較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深、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入口有膠糖、煙燻味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32040" y="5229200"/>
            <a:ext cx="3888432" cy="5040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啤酒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=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液體麵包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啤酒頭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–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24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節氣啤酒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872716"/>
            <a:ext cx="3643789" cy="57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872716"/>
            <a:ext cx="3923907" cy="57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67544" y="4293096"/>
            <a:ext cx="3888432" cy="7920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b="1" dirty="0" smtClean="0">
                <a:latin typeface="Calibri" pitchFamily="34" charset="0"/>
                <a:ea typeface="微軟正黑體" pitchFamily="34" charset="-120"/>
              </a:rPr>
              <a:t>金</a:t>
            </a:r>
            <a:r>
              <a:rPr lang="zh-TW" altLang="en-US" b="1" dirty="0" smtClean="0">
                <a:latin typeface="Calibri" pitchFamily="34" charset="0"/>
                <a:ea typeface="微軟正黑體" pitchFamily="34" charset="-120"/>
              </a:rPr>
              <a:t>萱茶 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特色，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「牛奶糖香」、「奶油香氣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」。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32040" y="4293096"/>
            <a:ext cx="3888432" cy="7920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IPA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酒花苦甘氣味之外，</a:t>
            </a:r>
          </a:p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也帶著茉莉花香。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7544" y="5589240"/>
            <a:ext cx="8352928" cy="50405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調味多在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『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煮花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』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階段加入。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台灣的啤酒不只台灣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啤酒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8597" y="908720"/>
            <a:ext cx="3273443" cy="57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1" y="1115768"/>
            <a:ext cx="1260000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115768"/>
            <a:ext cx="1260000" cy="90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653136"/>
            <a:ext cx="1087004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31640" y="4797152"/>
            <a:ext cx="12954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31640" y="5517232"/>
            <a:ext cx="1296000" cy="771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511" y="2204864"/>
            <a:ext cx="126000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6016" y="1124744"/>
            <a:ext cx="108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9512" y="3068960"/>
            <a:ext cx="1260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4716016" y="4365104"/>
            <a:ext cx="3960000" cy="2088232"/>
          </a:xfrm>
          <a:prstGeom prst="rect">
            <a:avLst/>
          </a:prstGeom>
          <a:solidFill>
            <a:srgbClr val="EBA41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ea typeface="微軟正黑體" pitchFamily="34" charset="-120"/>
              </a:rPr>
              <a:t>2002	</a:t>
            </a:r>
            <a:r>
              <a:rPr lang="zh-TW" altLang="en-US" sz="2000" i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金色三麥酒廠成立</a:t>
            </a:r>
            <a:endParaRPr lang="en-US" altLang="zh-TW" sz="2000" i="1" dirty="0" smtClean="0">
              <a:solidFill>
                <a:schemeClr val="tx1"/>
              </a:solidFill>
              <a:latin typeface="Calibri" pitchFamily="34" charset="0"/>
              <a:ea typeface="微軟正黑體" pitchFamily="34" charset="-120"/>
            </a:endParaRPr>
          </a:p>
          <a:p>
            <a:r>
              <a:rPr lang="en-US" altLang="zh-TW" sz="2000" i="1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軟正黑體" pitchFamily="34" charset="-120"/>
              </a:rPr>
              <a:t>----------------------------------------------</a:t>
            </a:r>
            <a:endParaRPr lang="en-US" altLang="zh-TW" sz="2000" i="1" dirty="0" smtClean="0">
              <a:solidFill>
                <a:schemeClr val="bg1">
                  <a:lumMod val="95000"/>
                </a:schemeClr>
              </a:solidFill>
              <a:latin typeface="Calibri" pitchFamily="34" charset="0"/>
              <a:ea typeface="微軟正黑體" pitchFamily="34" charset="-120"/>
            </a:endParaRPr>
          </a:p>
          <a:p>
            <a:r>
              <a:rPr lang="en-US" altLang="zh-TW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ea typeface="微軟正黑體" pitchFamily="34" charset="-120"/>
              </a:rPr>
              <a:t>2003	</a:t>
            </a:r>
            <a:r>
              <a:rPr lang="zh-TW" altLang="en-US" sz="2000" i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北台灣麥酒成立</a:t>
            </a:r>
            <a:endParaRPr lang="en-US" altLang="zh-TW" sz="2000" i="1" dirty="0" smtClean="0">
              <a:solidFill>
                <a:schemeClr val="tx1"/>
              </a:solidFill>
              <a:latin typeface="Calibri" pitchFamily="34" charset="0"/>
              <a:ea typeface="微軟正黑體" pitchFamily="34" charset="-120"/>
            </a:endParaRPr>
          </a:p>
          <a:p>
            <a:r>
              <a:rPr lang="en-US" altLang="zh-TW" sz="2000" i="1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ea typeface="微軟正黑體" pitchFamily="34" charset="-120"/>
              </a:rPr>
              <a:t>----------------------------------------------</a:t>
            </a:r>
            <a:endParaRPr lang="en-US" altLang="zh-TW" sz="2000" i="1" dirty="0" smtClean="0">
              <a:solidFill>
                <a:schemeClr val="bg1">
                  <a:lumMod val="95000"/>
                </a:schemeClr>
              </a:solidFill>
              <a:latin typeface="Calibri" pitchFamily="34" charset="0"/>
              <a:ea typeface="微軟正黑體" pitchFamily="34" charset="-120"/>
            </a:endParaRPr>
          </a:p>
          <a:p>
            <a:r>
              <a:rPr lang="en-US" altLang="zh-TW" sz="28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  <a:ea typeface="微軟正黑體" pitchFamily="34" charset="-120"/>
              </a:rPr>
              <a:t>…	</a:t>
            </a:r>
            <a:r>
              <a:rPr lang="zh-TW" altLang="en-US" sz="2000" i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雨後春筍出現</a:t>
            </a:r>
            <a:endParaRPr lang="en-US" altLang="zh-TW" sz="2000" i="1" dirty="0" smtClean="0">
              <a:solidFill>
                <a:schemeClr val="tx1"/>
              </a:solidFill>
              <a:latin typeface="Calibri" pitchFamily="34" charset="0"/>
              <a:ea typeface="微軟正黑體" pitchFamily="34" charset="-120"/>
            </a:endParaRPr>
          </a:p>
          <a:p>
            <a:endParaRPr lang="en-US" altLang="zh-TW" sz="2000" i="1" dirty="0" smtClean="0">
              <a:solidFill>
                <a:schemeClr val="tx1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6157" name="Picture 13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16016" y="2492896"/>
            <a:ext cx="1260000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8" name="Picture 14"/>
          <p:cNvPicPr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940152" y="1124744"/>
            <a:ext cx="108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矩形 18"/>
          <p:cNvSpPr/>
          <p:nvPr/>
        </p:nvSpPr>
        <p:spPr>
          <a:xfrm>
            <a:off x="4499992" y="3717032"/>
            <a:ext cx="4248472" cy="43204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德意生物科技：啤酒也有代工廠！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  <a:latin typeface="Calibri" pitchFamily="34" charset="0"/>
                <a:ea typeface="微軟正黑體" pitchFamily="34" charset="-120"/>
              </a:rPr>
              <a:t>Warning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三十歲是身體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的分水嶺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，很多男性朋友身材開始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走樣，男人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形成啤酒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肚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5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大原因：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啤酒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過量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壓力過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大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習慣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弓背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久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坐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便秘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endParaRPr lang="zh-TW" altLang="en-US" dirty="0" smtClean="0">
              <a:latin typeface="Calibri" pitchFamily="34" charset="0"/>
              <a:ea typeface="微軟正黑體" pitchFamily="34" charset="-120"/>
            </a:endParaRPr>
          </a:p>
          <a:p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2545168"/>
            <a:ext cx="5760000" cy="3836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3078088"/>
            <a:ext cx="8229600" cy="1143000"/>
          </a:xfrm>
        </p:spPr>
        <p:txBody>
          <a:bodyPr/>
          <a:lstStyle/>
          <a:p>
            <a:r>
              <a:rPr lang="en-US" altLang="zh-TW" dirty="0" smtClean="0"/>
              <a:t>Backup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啤酒的顏色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2348880"/>
            <a:ext cx="381000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774032"/>
            <a:ext cx="4800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Agenda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啤酒怎麼釀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dirty="0">
                <a:latin typeface="Calibri" pitchFamily="34" charset="0"/>
                <a:ea typeface="微軟正黑體" pitchFamily="34" charset="-120"/>
              </a:rPr>
              <a:t>啤酒的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分類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dirty="0">
                <a:latin typeface="Calibri" pitchFamily="34" charset="0"/>
                <a:ea typeface="微軟正黑體" pitchFamily="34" charset="-120"/>
              </a:rPr>
              <a:t>台灣的啤酒不只台灣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啤酒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試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飲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!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醣化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7"/>
            <a:ext cx="8229600" cy="648072"/>
          </a:xfrm>
        </p:spPr>
        <p:txBody>
          <a:bodyPr/>
          <a:lstStyle/>
          <a:p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67544" y="2060848"/>
          <a:ext cx="8424536" cy="285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/>
                <a:gridCol w="1332148"/>
                <a:gridCol w="1332148"/>
                <a:gridCol w="36000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名稱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建議溫度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建議</a:t>
                      </a:r>
                      <a:r>
                        <a:rPr lang="en-US" altLang="zh-TW" sz="1600" dirty="0" smtClean="0"/>
                        <a:t>ph</a:t>
                      </a:r>
                      <a:r>
                        <a:rPr lang="zh-TW" altLang="en-US" sz="1600" dirty="0" smtClean="0"/>
                        <a:t>值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功能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 smtClean="0"/>
                        <a:t>Phytase</a:t>
                      </a:r>
                      <a:r>
                        <a:rPr lang="en-US" altLang="zh-TW" sz="1600" dirty="0" smtClean="0"/>
                        <a:t> – </a:t>
                      </a:r>
                      <a:r>
                        <a:rPr lang="zh-TW" altLang="en-US" sz="1600" dirty="0" smtClean="0"/>
                        <a:t>植酸酵素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30 ~ 52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5.0 ~ 5.5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降低出醣的酸鹼值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Beta – </a:t>
                      </a:r>
                      <a:r>
                        <a:rPr lang="zh-TW" altLang="en-US" sz="1600" dirty="0" smtClean="0"/>
                        <a:t>葡萄糖酵素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35 ~ 45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4.5</a:t>
                      </a:r>
                      <a:r>
                        <a:rPr lang="en-US" altLang="zh-TW" sz="1600" baseline="0" dirty="0" smtClean="0"/>
                        <a:t> ~ 5.5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破壞麥芽外部湖粉保護層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Proteases</a:t>
                      </a:r>
                      <a:r>
                        <a:rPr lang="en-US" altLang="zh-TW" sz="1600" baseline="0" dirty="0" smtClean="0"/>
                        <a:t> – </a:t>
                      </a:r>
                      <a:r>
                        <a:rPr lang="zh-TW" altLang="en-US" sz="1600" baseline="0" dirty="0" smtClean="0"/>
                        <a:t>蛋白酶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45 ~ 55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4.5 ~ 5.5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分解大分子蛋白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Peptidases – </a:t>
                      </a:r>
                      <a:r>
                        <a:rPr lang="zh-TW" altLang="en-US" sz="1600" dirty="0" smtClean="0"/>
                        <a:t>肽酶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45 ~ 55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5.0</a:t>
                      </a:r>
                      <a:r>
                        <a:rPr lang="en-US" altLang="zh-TW" sz="1600" baseline="0" dirty="0" smtClean="0"/>
                        <a:t> ~ 5.5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產生 </a:t>
                      </a:r>
                      <a:r>
                        <a:rPr lang="en-US" altLang="zh-TW" sz="1600" dirty="0" smtClean="0"/>
                        <a:t>Free Amino Nitrogen</a:t>
                      </a:r>
                    </a:p>
                    <a:p>
                      <a:r>
                        <a:rPr lang="en-US" altLang="zh-TW" sz="1600" dirty="0" smtClean="0"/>
                        <a:t>          (</a:t>
                      </a:r>
                      <a:r>
                        <a:rPr lang="zh-TW" altLang="en-US" sz="1600" dirty="0" smtClean="0"/>
                        <a:t>游離胺基酸氨</a:t>
                      </a:r>
                      <a:r>
                        <a:rPr lang="en-US" altLang="zh-TW" sz="1600" dirty="0" smtClean="0"/>
                        <a:t>)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Beta</a:t>
                      </a:r>
                      <a:r>
                        <a:rPr lang="en-US" altLang="zh-TW" sz="1600" baseline="0" dirty="0" smtClean="0"/>
                        <a:t> – </a:t>
                      </a:r>
                      <a:r>
                        <a:rPr lang="zh-TW" altLang="en-US" sz="1600" baseline="0" dirty="0" smtClean="0"/>
                        <a:t>澱粉酶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60 ~ 65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5.2 ~ 5.8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澱粉轉化為麥芽糖</a:t>
                      </a:r>
                      <a:endParaRPr lang="zh-TW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Alpha</a:t>
                      </a:r>
                      <a:r>
                        <a:rPr lang="en-US" altLang="zh-TW" sz="1600" baseline="0" dirty="0" smtClean="0"/>
                        <a:t> – </a:t>
                      </a:r>
                      <a:r>
                        <a:rPr lang="zh-TW" altLang="en-US" sz="1600" baseline="0" dirty="0" smtClean="0"/>
                        <a:t>澱粉酶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="1" dirty="0" smtClean="0"/>
                        <a:t>60 ~ 70</a:t>
                      </a:r>
                      <a:endParaRPr lang="zh-TW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smtClean="0"/>
                        <a:t>4.5</a:t>
                      </a:r>
                      <a:r>
                        <a:rPr lang="en-US" altLang="zh-TW" sz="1600" baseline="0" dirty="0" smtClean="0"/>
                        <a:t> ~ 5.5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 smtClean="0"/>
                        <a:t>澱粉轉化為多種糖</a:t>
                      </a:r>
                      <a:endParaRPr lang="zh-TW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156176" y="6453336"/>
            <a:ext cx="2880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微軟正黑體" pitchFamily="34" charset="-120"/>
              </a:rPr>
              <a:t>Source: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微軟正黑體" pitchFamily="34" charset="-120"/>
              </a:rPr>
              <a:t> 釀酒人樂園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動作按鈕: 首頁 5">
            <a:hlinkClick r:id="rId2" action="ppaction://hlinksldjump" highlightClick="1"/>
          </p:cNvPr>
          <p:cNvSpPr/>
          <p:nvPr/>
        </p:nvSpPr>
        <p:spPr>
          <a:xfrm>
            <a:off x="8388424" y="6093296"/>
            <a:ext cx="576000" cy="5760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煮花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1152128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煮啤酒花的香味分佈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表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15 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分鐘大概是甜蜜點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2564904"/>
            <a:ext cx="5400000" cy="3052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5004048" y="3645025"/>
            <a:ext cx="936104" cy="410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Calibri" pitchFamily="34" charset="0"/>
                <a:ea typeface="微軟正黑體" pitchFamily="34" charset="-120"/>
              </a:rPr>
              <a:t>精油</a:t>
            </a:r>
            <a:endParaRPr lang="zh-TW" altLang="en-US" b="1" dirty="0">
              <a:solidFill>
                <a:srgbClr val="0070C0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4048" y="4077073"/>
            <a:ext cx="936104" cy="410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Calibri" pitchFamily="34" charset="0"/>
                <a:ea typeface="微軟正黑體" pitchFamily="34" charset="-120"/>
              </a:rPr>
              <a:t>香味</a:t>
            </a:r>
            <a:endParaRPr lang="zh-TW" altLang="en-US" b="1" dirty="0">
              <a:solidFill>
                <a:srgbClr val="0070C0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4048" y="4581129"/>
            <a:ext cx="936104" cy="410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0070C0"/>
                </a:solidFill>
                <a:latin typeface="Calibri" pitchFamily="34" charset="0"/>
                <a:ea typeface="微軟正黑體" pitchFamily="34" charset="-120"/>
              </a:rPr>
              <a:t>苦味</a:t>
            </a:r>
            <a:endParaRPr lang="zh-TW" altLang="en-US" b="1" dirty="0">
              <a:solidFill>
                <a:srgbClr val="0070C0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56176" y="6453336"/>
            <a:ext cx="2880000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微軟正黑體" pitchFamily="34" charset="-120"/>
              </a:rPr>
              <a:t>Source: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ea typeface="微軟正黑體" pitchFamily="34" charset="-120"/>
              </a:rPr>
              <a:t> 釀酒人樂園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9" name="動作按鈕: 首頁 8">
            <a:hlinkClick r:id="rId3" action="ppaction://hlinksldjump" highlightClick="1"/>
          </p:cNvPr>
          <p:cNvSpPr/>
          <p:nvPr/>
        </p:nvSpPr>
        <p:spPr>
          <a:xfrm>
            <a:off x="8388424" y="6093296"/>
            <a:ext cx="576000" cy="5760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980728"/>
            <a:ext cx="7905717" cy="56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4653136"/>
            <a:ext cx="4153849" cy="2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  <a:latin typeface="Calibri" pitchFamily="34" charset="0"/>
                <a:ea typeface="微軟正黑體" pitchFamily="34" charset="-120"/>
              </a:rPr>
              <a:t>Warning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4" name="內容版面配置區 3" descr="Quotefancy-1662974-3840x216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56792"/>
            <a:ext cx="9180000" cy="5163750"/>
          </a:xfrm>
        </p:spPr>
      </p:pic>
      <p:sp>
        <p:nvSpPr>
          <p:cNvPr id="5" name="矩形 4"/>
          <p:cNvSpPr/>
          <p:nvPr/>
        </p:nvSpPr>
        <p:spPr>
          <a:xfrm>
            <a:off x="1350000" y="1844824"/>
            <a:ext cx="648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TW" altLang="en-US" sz="2800" dirty="0" smtClean="0">
                <a:latin typeface="Calibri" pitchFamily="34" charset="0"/>
                <a:ea typeface="微軟正黑體" pitchFamily="34" charset="-120"/>
              </a:rPr>
              <a:t>請男</a:t>
            </a:r>
            <a:r>
              <a:rPr lang="en-US" altLang="zh-TW" sz="2800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sz="2800" dirty="0" smtClean="0">
                <a:latin typeface="Calibri" pitchFamily="34" charset="0"/>
                <a:ea typeface="微軟正黑體" pitchFamily="34" charset="-120"/>
              </a:rPr>
              <a:t>女</a:t>
            </a:r>
            <a:r>
              <a:rPr lang="en-US" altLang="zh-TW" sz="2800" dirty="0" smtClean="0">
                <a:latin typeface="Calibri" pitchFamily="34" charset="0"/>
                <a:ea typeface="微軟正黑體" pitchFamily="34" charset="-120"/>
              </a:rPr>
              <a:t>)</a:t>
            </a:r>
            <a:r>
              <a:rPr lang="zh-TW" altLang="en-US" sz="2800" dirty="0" smtClean="0">
                <a:latin typeface="Calibri" pitchFamily="34" charset="0"/>
                <a:ea typeface="微軟正黑體" pitchFamily="34" charset="-120"/>
              </a:rPr>
              <a:t>人喝一杯啤酒，他會用掉一小時</a:t>
            </a:r>
            <a:endParaRPr lang="en-US" altLang="zh-TW" sz="2800" dirty="0" smtClean="0">
              <a:latin typeface="Calibri" pitchFamily="34" charset="0"/>
              <a:ea typeface="微軟正黑體" pitchFamily="34" charset="-120"/>
            </a:endParaRPr>
          </a:p>
          <a:p>
            <a:pPr algn="ctr">
              <a:buNone/>
            </a:pPr>
            <a:r>
              <a:rPr lang="zh-TW" altLang="en-US" sz="2800" dirty="0" smtClean="0">
                <a:latin typeface="Calibri" pitchFamily="34" charset="0"/>
                <a:ea typeface="微軟正黑體" pitchFamily="34" charset="-120"/>
              </a:rPr>
              <a:t>教會一個男</a:t>
            </a:r>
            <a:r>
              <a:rPr lang="en-US" altLang="zh-TW" sz="2800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sz="2800" dirty="0" smtClean="0">
                <a:latin typeface="Calibri" pitchFamily="34" charset="0"/>
                <a:ea typeface="微軟正黑體" pitchFamily="34" charset="-120"/>
              </a:rPr>
              <a:t>女</a:t>
            </a:r>
            <a:r>
              <a:rPr lang="en-US" altLang="zh-TW" sz="2800" dirty="0" smtClean="0">
                <a:latin typeface="Calibri" pitchFamily="34" charset="0"/>
                <a:ea typeface="微軟正黑體" pitchFamily="34" charset="-120"/>
              </a:rPr>
              <a:t>)</a:t>
            </a:r>
            <a:r>
              <a:rPr lang="zh-TW" altLang="en-US" sz="2800" dirty="0" smtClean="0">
                <a:latin typeface="Calibri" pitchFamily="34" charset="0"/>
                <a:ea typeface="微軟正黑體" pitchFamily="34" charset="-120"/>
              </a:rPr>
              <a:t>人釀酒，他會用掉一輩子</a:t>
            </a:r>
            <a:endParaRPr lang="zh-TW" altLang="en-US" sz="2800" dirty="0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自釀啤酒需要什麼原料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21538" y="1124744"/>
            <a:ext cx="12600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水</a:t>
            </a:r>
            <a:endParaRPr lang="zh-TW" altLang="en-US" sz="2400" b="1" dirty="0">
              <a:solidFill>
                <a:schemeClr val="tx1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26016" y="1124744"/>
            <a:ext cx="13320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sz="2400" b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大</a:t>
            </a:r>
            <a:r>
              <a:rPr lang="en-US" altLang="zh-TW" sz="2400" b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)</a:t>
            </a:r>
            <a:r>
              <a:rPr lang="zh-TW" altLang="en-US" sz="2400" b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麥芽</a:t>
            </a:r>
            <a:endParaRPr lang="zh-TW" altLang="en-US" sz="2400" b="1" dirty="0">
              <a:solidFill>
                <a:schemeClr val="tx1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21538" y="3960440"/>
            <a:ext cx="12600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啤酒花</a:t>
            </a:r>
            <a:endParaRPr lang="zh-TW" altLang="en-US" sz="2400" b="1" dirty="0">
              <a:solidFill>
                <a:schemeClr val="tx1"/>
              </a:solidFill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26016" y="3960440"/>
            <a:ext cx="12600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Calibri" pitchFamily="34" charset="0"/>
                <a:ea typeface="微軟正黑體" pitchFamily="34" charset="-120"/>
              </a:rPr>
              <a:t>酵母</a:t>
            </a:r>
            <a:endParaRPr lang="zh-TW" altLang="en-US" sz="2400" b="1" dirty="0">
              <a:solidFill>
                <a:schemeClr val="tx1"/>
              </a:solidFill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556792"/>
            <a:ext cx="288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556792"/>
            <a:ext cx="3503892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8811" y="4437352"/>
            <a:ext cx="2505455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4581128"/>
            <a:ext cx="1800000" cy="9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8024" y="4437112"/>
            <a:ext cx="1340000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84168" y="5603744"/>
            <a:ext cx="1800000" cy="92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自釀啤酒流程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827520" y="764704"/>
            <a:ext cx="144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libri" pitchFamily="34" charset="0"/>
                <a:ea typeface="微軟正黑體" pitchFamily="34" charset="-120"/>
              </a:rPr>
              <a:t>醣</a:t>
            </a:r>
            <a:r>
              <a:rPr lang="zh-TW" altLang="en-US" sz="2800" dirty="0" smtClean="0">
                <a:latin typeface="Calibri" pitchFamily="34" charset="0"/>
                <a:ea typeface="微軟正黑體" pitchFamily="34" charset="-120"/>
              </a:rPr>
              <a:t>化</a:t>
            </a:r>
            <a:endParaRPr lang="en-US" altLang="zh-TW" sz="2800" dirty="0" smtClean="0">
              <a:latin typeface="Calibri" pitchFamily="34" charset="0"/>
              <a:ea typeface="微軟正黑體" pitchFamily="34" charset="-120"/>
            </a:endParaRPr>
          </a:p>
          <a:p>
            <a:pPr algn="ctr"/>
            <a:r>
              <a:rPr lang="en-US" altLang="zh-TW" sz="1200" dirty="0" smtClean="0">
                <a:latin typeface="Calibri" pitchFamily="34" charset="0"/>
                <a:ea typeface="微軟正黑體" pitchFamily="34" charset="-120"/>
              </a:rPr>
              <a:t>(~1HR)</a:t>
            </a:r>
            <a:endParaRPr lang="zh-TW" altLang="en-US" sz="1200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3851856" y="764704"/>
            <a:ext cx="1440000" cy="72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latin typeface="Calibri" pitchFamily="34" charset="0"/>
                <a:ea typeface="微軟正黑體" pitchFamily="34" charset="-120"/>
              </a:rPr>
              <a:t>煮</a:t>
            </a:r>
            <a:r>
              <a:rPr lang="zh-TW" altLang="en-US" sz="2800" dirty="0" smtClean="0">
                <a:latin typeface="Calibri" pitchFamily="34" charset="0"/>
                <a:ea typeface="微軟正黑體" pitchFamily="34" charset="-120"/>
              </a:rPr>
              <a:t>花</a:t>
            </a:r>
            <a:endParaRPr lang="en-US" altLang="zh-TW" sz="2800" dirty="0" smtClean="0">
              <a:latin typeface="Calibri" pitchFamily="34" charset="0"/>
              <a:ea typeface="微軟正黑體" pitchFamily="34" charset="-120"/>
            </a:endParaRPr>
          </a:p>
          <a:p>
            <a:pPr algn="ctr"/>
            <a:r>
              <a:rPr lang="en-US" altLang="zh-TW" sz="1200" dirty="0" smtClean="0">
                <a:latin typeface="Calibri" pitchFamily="34" charset="0"/>
                <a:ea typeface="微軟正黑體" pitchFamily="34" charset="-120"/>
              </a:rPr>
              <a:t>(~1.5HR)</a:t>
            </a:r>
            <a:endParaRPr lang="zh-TW" altLang="en-US" sz="1200" dirty="0" smtClean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732176" y="764704"/>
            <a:ext cx="1440000" cy="72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 smtClean="0">
                <a:latin typeface="Calibri" pitchFamily="34" charset="0"/>
                <a:ea typeface="微軟正黑體" pitchFamily="34" charset="-120"/>
              </a:rPr>
              <a:t>發酵</a:t>
            </a:r>
            <a:endParaRPr lang="en-US" altLang="zh-TW" sz="2800" dirty="0" smtClean="0">
              <a:latin typeface="Calibri" pitchFamily="34" charset="0"/>
              <a:ea typeface="微軟正黑體" pitchFamily="34" charset="-120"/>
            </a:endParaRPr>
          </a:p>
          <a:p>
            <a:pPr algn="ctr"/>
            <a:r>
              <a:rPr lang="en-US" altLang="zh-TW" sz="1200" dirty="0" smtClean="0">
                <a:latin typeface="Calibri" pitchFamily="34" charset="0"/>
                <a:ea typeface="微軟正黑體" pitchFamily="34" charset="-120"/>
              </a:rPr>
              <a:t>(2~3 weeks)</a:t>
            </a:r>
            <a:endParaRPr lang="zh-TW" altLang="en-US" sz="1200" dirty="0" smtClean="0">
              <a:latin typeface="Calibri" pitchFamily="34" charset="0"/>
              <a:ea typeface="微軟正黑體" pitchFamily="34" charset="-120"/>
            </a:endParaRPr>
          </a:p>
        </p:txBody>
      </p:sp>
      <p:cxnSp>
        <p:nvCxnSpPr>
          <p:cNvPr id="8" name="直線單箭頭接點 7"/>
          <p:cNvCxnSpPr>
            <a:stCxn id="4" idx="6"/>
            <a:endCxn id="5" idx="2"/>
          </p:cNvCxnSpPr>
          <p:nvPr/>
        </p:nvCxnSpPr>
        <p:spPr>
          <a:xfrm>
            <a:off x="2267520" y="1124704"/>
            <a:ext cx="15843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5" idx="6"/>
            <a:endCxn id="6" idx="2"/>
          </p:cNvCxnSpPr>
          <p:nvPr/>
        </p:nvCxnSpPr>
        <p:spPr>
          <a:xfrm>
            <a:off x="5291856" y="1124704"/>
            <a:ext cx="14403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51520" y="1556792"/>
            <a:ext cx="2592000" cy="288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澱粉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醣</a:t>
            </a:r>
            <a:endParaRPr lang="en-US" altLang="zh-TW" dirty="0" smtClean="0">
              <a:latin typeface="Calibri" pitchFamily="34" charset="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en-US" altLang="zh-TW" dirty="0" smtClean="0">
              <a:latin typeface="Calibri" pitchFamily="34" charset="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(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大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)</a:t>
            </a:r>
            <a:r>
              <a:rPr lang="zh-TW" altLang="en-US" b="1" dirty="0" smtClean="0">
                <a:solidFill>
                  <a:srgbClr val="0070C0"/>
                </a:solidFill>
                <a:latin typeface="Calibri" pitchFamily="34" charset="0"/>
                <a:ea typeface="微軟正黑體" pitchFamily="34" charset="-120"/>
                <a:sym typeface="Wingdings" pitchFamily="2" charset="2"/>
              </a:rPr>
              <a:t>麥芽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是靈魂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(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天生酵素，澱粉轉為醣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 醣化最適溫度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60</a:t>
            </a:r>
            <a:r>
              <a:rPr lang="en-US" altLang="zh-TW" baseline="300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o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C-70</a:t>
            </a:r>
            <a:r>
              <a:rPr lang="en-US" altLang="zh-TW" baseline="300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o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C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，需時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1~1.5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 小時</a:t>
            </a:r>
            <a:endParaRPr lang="en-US" altLang="zh-TW" dirty="0" smtClean="0">
              <a:latin typeface="Calibri" pitchFamily="34" charset="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 每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kg 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麥芽配上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4-5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 公升的水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(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酸鹼值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zh-TW" dirty="0" smtClean="0">
              <a:latin typeface="Calibri" pitchFamily="34" charset="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 這時候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就是黑麥汁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 </a:t>
            </a:r>
            <a:endParaRPr lang="en-US" altLang="zh-TW" dirty="0" smtClean="0">
              <a:latin typeface="Calibri" pitchFamily="34" charset="0"/>
              <a:ea typeface="微軟正黑體" pitchFamily="34" charset="-12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75856" y="1556792"/>
            <a:ext cx="2592000" cy="28800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香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苦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)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味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+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殺菌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保存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煮滾殺菌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投入 啤酒花 時間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是關鍵，越久香氣越少苦味越多。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一般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15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分鐘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其它香氣，通常這個階段投入。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(e.g. 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茶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)</a:t>
            </a: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快速冷卻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避免細菌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)</a:t>
            </a:r>
          </a:p>
        </p:txBody>
      </p:sp>
      <p:sp>
        <p:nvSpPr>
          <p:cNvPr id="19" name="矩形 18"/>
          <p:cNvSpPr/>
          <p:nvPr/>
        </p:nvSpPr>
        <p:spPr>
          <a:xfrm>
            <a:off x="6156176" y="1556792"/>
            <a:ext cx="2592000" cy="2880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酵母吃醣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 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酒精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+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CO</a:t>
            </a:r>
            <a:r>
              <a:rPr lang="en-US" altLang="zh-TW" baseline="-250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2</a:t>
            </a:r>
          </a:p>
          <a:p>
            <a:pPr>
              <a:buFont typeface="Arial" pitchFamily="34" charset="0"/>
              <a:buChar char="•"/>
            </a:pP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需時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2~3 weeks</a:t>
            </a: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Air Lock 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空氣只出不進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比重計測量麥汁醣分</a:t>
            </a:r>
            <a:endParaRPr lang="en-US" altLang="zh-TW" dirty="0" smtClean="0">
              <a:latin typeface="Calibri" pitchFamily="34" charset="0"/>
              <a:ea typeface="微軟正黑體" pitchFamily="34" charset="-120"/>
            </a:endParaRPr>
          </a:p>
          <a:p>
            <a:pPr marL="288000"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醣化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: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1.06-1.07</a:t>
            </a:r>
          </a:p>
          <a:p>
            <a:pPr marL="288000"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發酵完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: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1.007~1.008</a:t>
            </a:r>
          </a:p>
          <a:p>
            <a:pPr>
              <a:buFont typeface="Arial" pitchFamily="34" charset="0"/>
              <a:buChar char="•"/>
            </a:pP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加少許糖二次發酵，產生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CO</a:t>
            </a:r>
            <a:r>
              <a:rPr lang="en-US" altLang="zh-TW" baseline="-25000" dirty="0" smtClean="0">
                <a:latin typeface="Calibri" pitchFamily="34" charset="0"/>
                <a:ea typeface="微軟正黑體" pitchFamily="34" charset="-120"/>
              </a:rPr>
              <a:t>2</a:t>
            </a:r>
            <a:r>
              <a:rPr lang="zh-TW" altLang="en-US" baseline="-25000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氣泡較細緻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)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</a:t>
            </a:r>
            <a:endParaRPr lang="zh-TW" altLang="en-US" baseline="-25000" dirty="0" smtClean="0">
              <a:latin typeface="Calibri" pitchFamily="34" charset="0"/>
              <a:ea typeface="微軟正黑體" pitchFamily="34" charset="-120"/>
            </a:endParaRPr>
          </a:p>
          <a:p>
            <a:pPr>
              <a:buFont typeface="Arial" pitchFamily="34" charset="0"/>
              <a:buChar char="•"/>
            </a:pPr>
            <a:endParaRPr lang="zh-TW" altLang="en-US" baseline="-25000" dirty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5445224"/>
            <a:ext cx="1677515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4509120"/>
            <a:ext cx="1892958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5445224"/>
            <a:ext cx="1892958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896" y="5445224"/>
            <a:ext cx="1887042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51920" y="4509120"/>
            <a:ext cx="1434685" cy="12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 descr="「發酵中段 發酵前段 發酵後段」的圖片搜尋結果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84168" y="4797152"/>
            <a:ext cx="2701686" cy="1800000"/>
          </a:xfrm>
          <a:prstGeom prst="rect">
            <a:avLst/>
          </a:prstGeom>
          <a:noFill/>
        </p:spPr>
      </p:pic>
      <p:sp>
        <p:nvSpPr>
          <p:cNvPr id="20" name="動作按鈕: 下一項 19">
            <a:hlinkClick r:id="rId9" action="ppaction://hlinksldjump" highlightClick="1"/>
          </p:cNvPr>
          <p:cNvSpPr/>
          <p:nvPr/>
        </p:nvSpPr>
        <p:spPr>
          <a:xfrm>
            <a:off x="2411760" y="4077072"/>
            <a:ext cx="288000" cy="2880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21" name="動作按鈕: 下一項 20">
            <a:hlinkClick r:id="rId10" action="ppaction://hlinksldjump" highlightClick="1"/>
          </p:cNvPr>
          <p:cNvSpPr/>
          <p:nvPr/>
        </p:nvSpPr>
        <p:spPr>
          <a:xfrm>
            <a:off x="5508104" y="4077072"/>
            <a:ext cx="288000" cy="288000"/>
          </a:xfrm>
          <a:prstGeom prst="actionButtonForwardNex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498376" y="836712"/>
          <a:ext cx="8280920" cy="3240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0460"/>
                <a:gridCol w="4140460"/>
              </a:tblGrid>
              <a:tr h="374231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 smtClean="0">
                          <a:solidFill>
                            <a:srgbClr val="C00000"/>
                          </a:solidFill>
                          <a:ea typeface="微軟正黑體" pitchFamily="34" charset="-120"/>
                        </a:rPr>
                        <a:t>拉格啤酒 </a:t>
                      </a:r>
                      <a:r>
                        <a:rPr lang="en-US" altLang="zh-TW" b="1" baseline="0" dirty="0" smtClean="0">
                          <a:solidFill>
                            <a:srgbClr val="C00000"/>
                          </a:solidFill>
                          <a:ea typeface="微軟正黑體" pitchFamily="34" charset="-120"/>
                        </a:rPr>
                        <a:t>(LARGER)</a:t>
                      </a:r>
                      <a:endParaRPr lang="zh-TW" altLang="en-US" b="1" baseline="0" dirty="0">
                        <a:solidFill>
                          <a:srgbClr val="C00000"/>
                        </a:solidFill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baseline="0" dirty="0" smtClean="0">
                          <a:solidFill>
                            <a:srgbClr val="C00000"/>
                          </a:solidFill>
                          <a:ea typeface="微軟正黑體" pitchFamily="34" charset="-120"/>
                        </a:rPr>
                        <a:t>愛爾啤酒 </a:t>
                      </a:r>
                      <a:r>
                        <a:rPr lang="en-US" altLang="zh-TW" b="1" baseline="0" dirty="0" smtClean="0">
                          <a:solidFill>
                            <a:srgbClr val="C00000"/>
                          </a:solidFill>
                          <a:ea typeface="微軟正黑體" pitchFamily="34" charset="-120"/>
                        </a:rPr>
                        <a:t>(ALE)</a:t>
                      </a:r>
                      <a:endParaRPr lang="zh-TW" altLang="en-US" b="1" baseline="0" dirty="0">
                        <a:solidFill>
                          <a:srgbClr val="C00000"/>
                        </a:solidFill>
                        <a:ea typeface="微軟正黑體" pitchFamily="34" charset="-120"/>
                      </a:endParaRPr>
                    </a:p>
                  </a:txBody>
                  <a:tcPr anchor="ctr"/>
                </a:tc>
              </a:tr>
              <a:tr h="2866129"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l"/>
                      </a:pP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 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Larger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 之所以叫 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Larger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，是因為它是德文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『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窖藏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』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的意思。來自巴伐利亞的人，發現這種 低溫釀造</a:t>
                      </a:r>
                      <a:r>
                        <a:rPr lang="zh-TW" altLang="en-US" sz="1600" baseline="0" dirty="0" smtClean="0">
                          <a:ea typeface="微軟正黑體" pitchFamily="34" charset="-120"/>
                        </a:rPr>
                        <a:t> 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方式。</a:t>
                      </a: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Char char="l"/>
                      </a:pP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 Larger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 使用的是</a:t>
                      </a:r>
                      <a:r>
                        <a:rPr lang="zh-TW" altLang="en-US" sz="1600" b="1" dirty="0" smtClean="0">
                          <a:solidFill>
                            <a:srgbClr val="0070C0"/>
                          </a:solidFill>
                          <a:ea typeface="微軟正黑體" pitchFamily="34" charset="-120"/>
                        </a:rPr>
                        <a:t>低溫發酵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的酵母種類，而發酵環境在 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7</a:t>
                      </a:r>
                      <a:r>
                        <a:rPr lang="en-US" altLang="zh-TW" sz="1600" baseline="30000" dirty="0" smtClean="0">
                          <a:ea typeface="微軟正黑體" pitchFamily="34" charset="-120"/>
                        </a:rPr>
                        <a:t>o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c –</a:t>
                      </a:r>
                      <a:r>
                        <a:rPr lang="en-US" altLang="zh-TW" sz="1600" baseline="0" dirty="0" smtClean="0">
                          <a:ea typeface="微軟正黑體" pitchFamily="34" charset="-120"/>
                        </a:rPr>
                        <a:t> 14</a:t>
                      </a:r>
                      <a:r>
                        <a:rPr lang="en-US" altLang="zh-TW" sz="1600" baseline="30000" dirty="0" smtClean="0">
                          <a:ea typeface="微軟正黑體" pitchFamily="34" charset="-120"/>
                        </a:rPr>
                        <a:t>o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c 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之間。在</a:t>
                      </a:r>
                      <a:r>
                        <a:rPr lang="zh-TW" altLang="en-US" sz="1600" b="1" dirty="0" smtClean="0">
                          <a:solidFill>
                            <a:srgbClr val="0070C0"/>
                          </a:solidFill>
                          <a:ea typeface="微軟正黑體" pitchFamily="34" charset="-120"/>
                        </a:rPr>
                        <a:t>底層發酵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所以酒體清澈，味道</a:t>
                      </a:r>
                      <a:r>
                        <a:rPr lang="zh-TW" altLang="en-US" sz="1600" b="1" dirty="0" smtClean="0">
                          <a:solidFill>
                            <a:srgbClr val="00B050"/>
                          </a:solidFill>
                          <a:ea typeface="微軟正黑體" pitchFamily="34" charset="-120"/>
                        </a:rPr>
                        <a:t>清爽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清淡。 現在市面上一般的商業啤酒幾乎都是 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Larger</a:t>
                      </a:r>
                    </a:p>
                    <a:p>
                      <a:pPr>
                        <a:buFont typeface="Wingdings" pitchFamily="2" charset="2"/>
                        <a:buChar char="l"/>
                      </a:pP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Char char="l"/>
                      </a:pPr>
                      <a:r>
                        <a:rPr lang="en-US" altLang="zh-TW" dirty="0" smtClean="0">
                          <a:ea typeface="微軟正黑體" pitchFamily="34" charset="-120"/>
                        </a:rPr>
                        <a:t> Alcohol</a:t>
                      </a:r>
                      <a:r>
                        <a:rPr lang="zh-TW" altLang="en-US" dirty="0" smtClean="0">
                          <a:ea typeface="微軟正黑體" pitchFamily="34" charset="-120"/>
                        </a:rPr>
                        <a:t>：</a:t>
                      </a:r>
                      <a:r>
                        <a:rPr lang="en-US" altLang="zh-TW" dirty="0" smtClean="0">
                          <a:ea typeface="微軟正黑體" pitchFamily="34" charset="-120"/>
                        </a:rPr>
                        <a:t>~3.5%</a:t>
                      </a:r>
                      <a:endParaRPr lang="zh-TW" altLang="en-US" dirty="0">
                        <a:ea typeface="微軟正黑體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Wingdings" pitchFamily="2" charset="2"/>
                        <a:buChar char="l"/>
                      </a:pP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 愛爾是最古老的古啤酒，主要的原因之一是因為它採用 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Ale 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酵母來發酵。</a:t>
                      </a: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Char char="l"/>
                      </a:pP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Char char="l"/>
                      </a:pP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 它的發酵環境為 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14</a:t>
                      </a:r>
                      <a:r>
                        <a:rPr lang="en-US" altLang="zh-TW" sz="1600" baseline="30000" dirty="0" smtClean="0">
                          <a:ea typeface="微軟正黑體" pitchFamily="34" charset="-120"/>
                        </a:rPr>
                        <a:t>o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c –</a:t>
                      </a:r>
                      <a:r>
                        <a:rPr lang="en-US" altLang="zh-TW" sz="1600" baseline="0" dirty="0" smtClean="0">
                          <a:ea typeface="微軟正黑體" pitchFamily="34" charset="-120"/>
                        </a:rPr>
                        <a:t> 22</a:t>
                      </a:r>
                      <a:r>
                        <a:rPr lang="en-US" altLang="zh-TW" sz="1600" baseline="30000" dirty="0" smtClean="0">
                          <a:ea typeface="微軟正黑體" pitchFamily="34" charset="-120"/>
                        </a:rPr>
                        <a:t>o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c 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 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(</a:t>
                      </a:r>
                      <a:r>
                        <a:rPr lang="zh-TW" altLang="en-US" sz="1600" b="1" dirty="0" smtClean="0">
                          <a:solidFill>
                            <a:srgbClr val="0070C0"/>
                          </a:solidFill>
                          <a:ea typeface="微軟正黑體" pitchFamily="34" charset="-120"/>
                        </a:rPr>
                        <a:t>較高溫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)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之間。</a:t>
                      </a: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None/>
                      </a:pP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Char char="l"/>
                      </a:pP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 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特色是帶有濃濃果香，味道與層次</a:t>
                      </a:r>
                      <a:r>
                        <a:rPr lang="zh-TW" altLang="en-US" sz="1600" b="1" dirty="0" smtClean="0">
                          <a:solidFill>
                            <a:srgbClr val="00B050"/>
                          </a:solidFill>
                          <a:ea typeface="微軟正黑體" pitchFamily="34" charset="-120"/>
                        </a:rPr>
                        <a:t>豐富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明顯，活潑奔放。</a:t>
                      </a: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Char char="l"/>
                      </a:pP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Char char="l"/>
                      </a:pP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 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Ale 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酵母是</a:t>
                      </a:r>
                      <a:r>
                        <a:rPr lang="zh-TW" altLang="en-US" sz="1600" b="1" dirty="0" smtClean="0">
                          <a:solidFill>
                            <a:srgbClr val="0070C0"/>
                          </a:solidFill>
                          <a:ea typeface="微軟正黑體" pitchFamily="34" charset="-120"/>
                        </a:rPr>
                        <a:t>上層發酵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，所以酒體混濁。</a:t>
                      </a: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Char char="l"/>
                      </a:pPr>
                      <a:endParaRPr lang="en-US" altLang="zh-TW" sz="1600" dirty="0" smtClean="0">
                        <a:ea typeface="微軟正黑體" pitchFamily="34" charset="-120"/>
                      </a:endParaRPr>
                    </a:p>
                    <a:p>
                      <a:pPr>
                        <a:buFont typeface="Wingdings" pitchFamily="2" charset="2"/>
                        <a:buChar char="l"/>
                      </a:pP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 Alcohol</a:t>
                      </a:r>
                      <a:r>
                        <a:rPr lang="zh-TW" altLang="en-US" sz="1600" dirty="0" smtClean="0">
                          <a:ea typeface="微軟正黑體" pitchFamily="34" charset="-120"/>
                        </a:rPr>
                        <a:t>：</a:t>
                      </a:r>
                      <a:r>
                        <a:rPr lang="en-US" altLang="zh-TW" sz="1600" dirty="0" smtClean="0">
                          <a:ea typeface="微軟正黑體" pitchFamily="34" charset="-120"/>
                        </a:rPr>
                        <a:t>~5%+</a:t>
                      </a:r>
                      <a:endParaRPr lang="zh-TW" altLang="en-US" sz="1600" dirty="0" smtClean="0">
                        <a:ea typeface="微軟正黑體" pitchFamily="34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4437112"/>
            <a:ext cx="3729031" cy="20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221088"/>
            <a:ext cx="4032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ea typeface="微軟正黑體" pitchFamily="34" charset="-120"/>
              </a:rPr>
              <a:t>啤酒的種類</a:t>
            </a:r>
            <a:endParaRPr lang="zh-TW" altLang="en-US" dirty="0"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其實種類不只有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LARGER/</a:t>
            </a:r>
            <a:r>
              <a:rPr lang="zh-TW" altLang="en-US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dirty="0" smtClean="0">
                <a:latin typeface="Calibri" pitchFamily="34" charset="0"/>
                <a:ea typeface="微軟正黑體" pitchFamily="34" charset="-120"/>
              </a:rPr>
              <a:t>ALE</a:t>
            </a:r>
            <a:endParaRPr lang="zh-TW" altLang="en-US" dirty="0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098000"/>
            <a:ext cx="5029681" cy="57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五角星形 5"/>
          <p:cNvSpPr/>
          <p:nvPr/>
        </p:nvSpPr>
        <p:spPr>
          <a:xfrm>
            <a:off x="2843808" y="5949312"/>
            <a:ext cx="288000" cy="288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7" name="五角星形 6"/>
          <p:cNvSpPr/>
          <p:nvPr/>
        </p:nvSpPr>
        <p:spPr>
          <a:xfrm>
            <a:off x="4211960" y="980728"/>
            <a:ext cx="288000" cy="288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8" name="五角星形 7"/>
          <p:cNvSpPr/>
          <p:nvPr/>
        </p:nvSpPr>
        <p:spPr>
          <a:xfrm>
            <a:off x="2195736" y="3645024"/>
            <a:ext cx="288000" cy="288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  <p:sp>
        <p:nvSpPr>
          <p:cNvPr id="9" name="五角星形 8"/>
          <p:cNvSpPr/>
          <p:nvPr/>
        </p:nvSpPr>
        <p:spPr>
          <a:xfrm>
            <a:off x="5148064" y="2420888"/>
            <a:ext cx="288000" cy="288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Calibri" pitchFamily="34" charset="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2520280"/>
          </a:xfrm>
        </p:spPr>
        <p:txBody>
          <a:bodyPr>
            <a:normAutofit/>
          </a:bodyPr>
          <a:lstStyle/>
          <a:p>
            <a:r>
              <a:rPr lang="zh-TW" altLang="en-US" sz="2000" b="1" dirty="0" smtClean="0">
                <a:latin typeface="Calibri" pitchFamily="34" charset="0"/>
                <a:ea typeface="微軟正黑體" pitchFamily="34" charset="-120"/>
              </a:rPr>
              <a:t>台灣釀私酒不是犯法的嗎？</a:t>
            </a:r>
            <a:endParaRPr lang="en-US" altLang="zh-TW" sz="2000" b="1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完全合法，很多人直覺釀酒是犯法的。其實早在民國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91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年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西元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2002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年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，為了因應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WTO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，政府廢止了菸酒專賣，並開放民眾可自行釀酒；可以釀但是不可以賣，就合法！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每人每天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50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公升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)</a:t>
            </a:r>
          </a:p>
          <a:p>
            <a:endParaRPr lang="en-US" altLang="zh-TW" sz="2000" dirty="0" smtClean="0">
              <a:latin typeface="Calibri" pitchFamily="34" charset="0"/>
              <a:ea typeface="微軟正黑體" pitchFamily="34" charset="-120"/>
            </a:endParaRPr>
          </a:p>
          <a:p>
            <a:r>
              <a:rPr lang="zh-TW" altLang="en-US" sz="2000" b="1" dirty="0" smtClean="0">
                <a:latin typeface="Calibri" pitchFamily="34" charset="0"/>
                <a:ea typeface="微軟正黑體" pitchFamily="34" charset="-120"/>
              </a:rPr>
              <a:t>要怎樣才可以賣？</a:t>
            </a:r>
            <a:endParaRPr lang="en-US" altLang="zh-TW" sz="2000" b="1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工廠申請、廢水處理、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GMP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、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…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一堆檢查</a:t>
            </a:r>
            <a:endParaRPr lang="en-US" altLang="zh-TW" sz="1600" dirty="0" smtClean="0">
              <a:latin typeface="Calibri" pitchFamily="34" charset="0"/>
              <a:ea typeface="微軟正黑體" pitchFamily="34" charset="-120"/>
            </a:endParaRPr>
          </a:p>
          <a:p>
            <a:pPr lvl="1"/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課稅：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1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公升酒，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24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元酒精稅 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(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營業稅另外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</a:rPr>
              <a:t>)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</a:rPr>
              <a:t> 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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 成本高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，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很多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都有加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其它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穀類 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(</a:t>
            </a:r>
            <a:r>
              <a:rPr lang="zh-TW" altLang="en-US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澱粉</a:t>
            </a:r>
            <a:r>
              <a:rPr lang="en-US" altLang="zh-TW" sz="1600" dirty="0" smtClean="0">
                <a:latin typeface="Calibri" pitchFamily="34" charset="0"/>
                <a:ea typeface="微軟正黑體" pitchFamily="34" charset="-120"/>
                <a:sym typeface="Wingdings" pitchFamily="2" charset="2"/>
              </a:rPr>
              <a:t>)</a:t>
            </a:r>
            <a:endParaRPr lang="en-US" altLang="zh-TW" sz="1600" dirty="0" smtClean="0">
              <a:latin typeface="Calibri" pitchFamily="34" charset="0"/>
              <a:ea typeface="微軟正黑體" pitchFamily="34" charset="-120"/>
            </a:endParaRP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7900" y="3270864"/>
            <a:ext cx="3600000" cy="107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6411" y="4206968"/>
            <a:ext cx="720000" cy="25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4323" y="4206968"/>
            <a:ext cx="720000" cy="25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26577" y="3270864"/>
            <a:ext cx="485783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4324" y="3271216"/>
            <a:ext cx="2100011" cy="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77903" y="5503112"/>
            <a:ext cx="1398858" cy="12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77899" y="4423353"/>
            <a:ext cx="3600000" cy="99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1293</Words>
  <Application>Microsoft Office PowerPoint</Application>
  <PresentationFormat>如螢幕大小 (4:3)</PresentationFormat>
  <Paragraphs>163</Paragraphs>
  <Slides>21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Office 佈景主題</vt:lpstr>
      <vt:lpstr>精釀啤酒簡介</vt:lpstr>
      <vt:lpstr>Agenda</vt:lpstr>
      <vt:lpstr>投影片 3</vt:lpstr>
      <vt:lpstr>Warning</vt:lpstr>
      <vt:lpstr>自釀啤酒需要什麼原料</vt:lpstr>
      <vt:lpstr>自釀啤酒流程</vt:lpstr>
      <vt:lpstr>啤酒的種類</vt:lpstr>
      <vt:lpstr>其實種類不只有 LARGER/ ALE</vt:lpstr>
      <vt:lpstr>FAQ</vt:lpstr>
      <vt:lpstr>FAQ</vt:lpstr>
      <vt:lpstr>投影片 11</vt:lpstr>
      <vt:lpstr>投影片 12</vt:lpstr>
      <vt:lpstr>投影片 13</vt:lpstr>
      <vt:lpstr>投影片 14</vt:lpstr>
      <vt:lpstr>啤酒頭 – 24節氣啤酒</vt:lpstr>
      <vt:lpstr>台灣的啤酒不只台灣啤酒</vt:lpstr>
      <vt:lpstr>Warning</vt:lpstr>
      <vt:lpstr>Backup</vt:lpstr>
      <vt:lpstr>投影片 19</vt:lpstr>
      <vt:lpstr>醣化</vt:lpstr>
      <vt:lpstr>煮花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aloha</dc:creator>
  <cp:lastModifiedBy>aloha</cp:lastModifiedBy>
  <cp:revision>166</cp:revision>
  <dcterms:created xsi:type="dcterms:W3CDTF">2018-02-02T16:23:59Z</dcterms:created>
  <dcterms:modified xsi:type="dcterms:W3CDTF">2018-02-08T17:38:17Z</dcterms:modified>
</cp:coreProperties>
</file>